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20.jpeg" ContentType="image/jpeg"/>
  <Override PartName="/ppt/media/image9.png" ContentType="image/png"/>
  <Override PartName="/ppt/media/image11.png" ContentType="image/png"/>
  <Override PartName="/ppt/media/image19.jpeg" ContentType="image/jpeg"/>
  <Override PartName="/ppt/media/image29.wmf" ContentType="image/x-wmf"/>
  <Override PartName="/ppt/media/image7.jpeg" ContentType="image/jpeg"/>
  <Override PartName="/ppt/media/image6.png" ContentType="image/png"/>
  <Override PartName="/ppt/media/image14.wmf" ContentType="image/x-wmf"/>
  <Override PartName="/ppt/media/image5.wmf" ContentType="image/x-wmf"/>
  <Override PartName="/ppt/media/image10.png" ContentType="image/png"/>
  <Override PartName="/ppt/media/image28.wmf" ContentType="image/x-wmf"/>
  <Override PartName="/ppt/media/image4.wmf" ContentType="image/x-wmf"/>
  <Override PartName="/ppt/media/image27.wmf" ContentType="image/x-wmf"/>
  <Override PartName="/ppt/media/image13.jpeg" ContentType="image/jpeg"/>
  <Override PartName="/ppt/media/image8.jpeg" ContentType="image/jpeg"/>
  <Override PartName="/ppt/media/image26.png" ContentType="image/png"/>
  <Override PartName="/ppt/media/image25.png" ContentType="image/png"/>
  <Override PartName="/ppt/media/image23.wmf" ContentType="image/x-wmf"/>
  <Override PartName="/ppt/media/image22.wmf" ContentType="image/x-wmf"/>
  <Override PartName="/ppt/media/image21.wmf" ContentType="image/x-wmf"/>
  <Override PartName="/ppt/media/image18.tif" ContentType="image/tiff"/>
  <Override PartName="/ppt/media/image3.wmf" ContentType="image/x-wmf"/>
  <Override PartName="/ppt/media/image17.png" ContentType="image/png"/>
  <Override PartName="/ppt/media/image16.png" ContentType="image/png"/>
  <Override PartName="/ppt/media/image15.png" ContentType="image/png"/>
  <Override PartName="/ppt/media/image24.wmf" ContentType="image/x-wmf"/>
  <Override PartName="/ppt/media/image1.wmf" ContentType="image/x-wmf"/>
  <Override PartName="/ppt/media/image2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87D6C4F-0FE0-40C7-B8A1-FD95377423C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429750-6150-480B-A88F-5F87EDD976A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3088BE-13E7-4A6A-A6A8-072258D0AB9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E33E74-6987-4AAF-A247-DEF4486018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41B2CF-3A93-4383-A638-3012BD9B002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8E6B68-F8B9-4AA7-8BF0-E7CD7922BE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83DA40-8AD5-4ED5-B202-D054D5F6CF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02D578-3ED6-43DA-BE1B-A2292162A4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E64578-216D-4454-AAF2-1CE85511CB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B80742-E4CF-47A0-845E-E540258B81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D84ADD-EE4C-481F-AEB6-AFB39B33C5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4A2A99-BF02-42C8-A63F-CD1A7B83AB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B16AD3-EA36-417A-8548-C5053073C7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FE6315-4997-43CB-807B-5DC07D651D7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213C29-C33E-4692-91C3-881EF46B6B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EA30CA-7A3C-4CD2-B4E9-399BC20503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254877-7CFE-44C7-BCF6-62D0CB5B41F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3F43CB-6B43-4938-A824-B0DCF44195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99928B-ABB6-42D7-BF8E-19AD8E0C1F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05A6C4-3C11-4579-B3DB-72DCBEA5BC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534BA4-FFD1-4C26-AE50-D0626A53FE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D0C94F-4B91-47B3-9515-BCD099D28F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9E85A0-9D8D-4395-B695-919A629DED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1209F9-AC4D-4FCD-9322-CA492BB657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86D1D6-4B3C-4803-9CE8-5E5B962271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B63E9E0-A4B7-4C9C-B947-48CAACA61D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B61B56-D803-4DA9-822C-E06E61A3AD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BF4D6F-7611-4CE4-AA8D-0B1F6F9CAB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E0C84B-2C84-47AF-9CEA-98E1D94C778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02613D1-A4C1-4309-80AE-AF215235BF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761CBAA-418E-410D-83E4-D8542B6757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058D4D-2C6C-40A3-B967-BD062A9F3A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BFCD7F5-B6D8-4FE5-BEC9-3C355877EA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F526E94-7F93-4695-9981-25E8D0C657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9DC1B1C-5E58-46BB-A822-1C3242DCD8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EC30985-3AB2-488B-A11D-F78D0597C2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6A7E9CC-5E4D-491E-9153-F1148CD3B4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5707C3A-D92E-41A5-A09C-91E949865A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770E14C-971F-42D6-B8B7-059770C59E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1895D0C-3442-4556-BEB0-20670C50060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2B70CE0-5E89-4304-A214-EC1608F995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FE7428B-A3D8-417A-979F-82C8058D89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53D33F9-8115-4C12-B308-E65E83581F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FFF769E-D9DF-4628-9376-027A687366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4B7746-C64B-40AF-BF51-D4ED0C7E7C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A5AA170-422A-4FFD-AC1A-F385DE7E62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4338907-95E3-4A2C-8304-8FAC036327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B779E7B-7C3C-49B0-A21D-951DED7F5C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85FD6C7-4A13-40DC-B29C-38C0E883B8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38C1AD-F815-414A-9B94-5D20488744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7385B1D-F1D8-4273-9AEA-1A9432E1B3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FC7E702-5094-492D-B091-BA94D1F8D7E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0FECB8B-F5A7-4E3F-A288-3B957A1605E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49E3A7BB-DC4F-4A32-B7B1-A7E678EDC91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51DC4835-447A-436B-AAA9-5E345EDA61F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4E0CD0D2-F509-4BED-A876-C68EB5D1944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E63CE332-3F17-42E3-8846-40CAF1CF82E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wmf"/><Relationship Id="rId6" Type="http://schemas.openxmlformats.org/officeDocument/2006/relationships/image" Target="../media/image28.wmf"/><Relationship Id="rId7" Type="http://schemas.openxmlformats.org/officeDocument/2006/relationships/image" Target="../media/image29.wmf"/><Relationship Id="rId8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t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3280" cy="685080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70600" cy="1468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Welcome to ASEN 3728</a:t>
            </a: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80080" cy="43862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9" name="Picture 6" descr="Miami Rick ✈️🇺🇸 on Twitter: &quot;I'll just leave this....here ..."/>
          <p:cNvPicPr/>
          <p:nvPr/>
        </p:nvPicPr>
        <p:blipFill>
          <a:blip r:embed="rId1"/>
          <a:stretch/>
        </p:blipFill>
        <p:spPr>
          <a:xfrm>
            <a:off x="2028240" y="914400"/>
            <a:ext cx="5056920" cy="507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5920" cy="685620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143000" y="914040"/>
            <a:ext cx="30546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3" name="TextBox 2"/>
          <p:cNvSpPr/>
          <p:nvPr/>
        </p:nvSpPr>
        <p:spPr>
          <a:xfrm>
            <a:off x="1292400" y="2444400"/>
            <a:ext cx="64252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5" name="TextBox 5"/>
          <p:cNvSpPr/>
          <p:nvPr/>
        </p:nvSpPr>
        <p:spPr>
          <a:xfrm>
            <a:off x="4545000" y="1454400"/>
            <a:ext cx="43380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3040" cy="115920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5720" cy="30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9" name="TextBox 5"/>
          <p:cNvSpPr/>
          <p:nvPr/>
        </p:nvSpPr>
        <p:spPr>
          <a:xfrm>
            <a:off x="4545000" y="837360"/>
            <a:ext cx="43380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3040" cy="115920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5720" cy="303120"/>
          </a:xfrm>
          <a:prstGeom prst="rect">
            <a:avLst/>
          </a:prstGeom>
          <a:ln w="0">
            <a:noFill/>
          </a:ln>
        </p:spPr>
      </p:pic>
      <p:sp>
        <p:nvSpPr>
          <p:cNvPr id="272" name="TextBox 7"/>
          <p:cNvSpPr/>
          <p:nvPr/>
        </p:nvSpPr>
        <p:spPr>
          <a:xfrm>
            <a:off x="3200400" y="5244120"/>
            <a:ext cx="27511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3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2800" y="4312440"/>
            <a:ext cx="2843640" cy="772560"/>
          </a:xfrm>
          <a:prstGeom prst="rect">
            <a:avLst/>
          </a:prstGeom>
          <a:ln w="9525">
            <a:noFill/>
          </a:ln>
        </p:spPr>
      </p:pic>
      <p:sp>
        <p:nvSpPr>
          <p:cNvPr id="274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840" y="3961800"/>
            <a:ext cx="2843640" cy="772560"/>
          </a:xfrm>
          <a:prstGeom prst="rect">
            <a:avLst/>
          </a:prstGeom>
          <a:ln w="9525">
            <a:noFill/>
          </a:ln>
        </p:spPr>
      </p:pic>
      <p:sp>
        <p:nvSpPr>
          <p:cNvPr id="278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TextBox 18"/>
          <p:cNvSpPr/>
          <p:nvPr/>
        </p:nvSpPr>
        <p:spPr>
          <a:xfrm>
            <a:off x="371880" y="2408400"/>
            <a:ext cx="86050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2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5720" cy="303120"/>
          </a:xfrm>
          <a:prstGeom prst="rect">
            <a:avLst/>
          </a:prstGeom>
          <a:ln w="0">
            <a:noFill/>
          </a:ln>
        </p:spPr>
      </p:pic>
      <p:sp>
        <p:nvSpPr>
          <p:cNvPr id="283" name="Rectangle 4"/>
          <p:cNvSpPr/>
          <p:nvPr/>
        </p:nvSpPr>
        <p:spPr>
          <a:xfrm>
            <a:off x="225000" y="2307600"/>
            <a:ext cx="8752320" cy="38872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4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5720" cy="23940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5720" cy="239400"/>
          </a:xfrm>
          <a:prstGeom prst="rect">
            <a:avLst/>
          </a:prstGeom>
          <a:ln w="0">
            <a:noFill/>
          </a:ln>
        </p:spPr>
      </p:pic>
      <p:sp>
        <p:nvSpPr>
          <p:cNvPr id="286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7" descr="tempest_low.JPG"/>
          <p:cNvPicPr/>
          <p:nvPr/>
        </p:nvPicPr>
        <p:blipFill>
          <a:blip r:embed="rId1"/>
          <a:srcRect l="0" t="3582" r="0" b="37942"/>
          <a:stretch/>
        </p:blipFill>
        <p:spPr>
          <a:xfrm>
            <a:off x="137880" y="96840"/>
            <a:ext cx="2878920" cy="11206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59360" y="230760"/>
            <a:ext cx="5384160" cy="732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Outline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24" name="Rectangle 3"/>
          <p:cNvSpPr/>
          <p:nvPr/>
        </p:nvSpPr>
        <p:spPr>
          <a:xfrm>
            <a:off x="324000" y="1472040"/>
            <a:ext cx="5078160" cy="1955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What is A/C Dynamics About?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Course Logistics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Nomenclature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My Background and Research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Aircraft Dynamics and </a:t>
            </a:r>
            <a:r>
              <a:rPr b="0" lang="en-US" sz="4400" spc="-1" strike="noStrike">
                <a:latin typeface="Arial"/>
              </a:rPr>
              <a:t>Controls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685800" y="1539360"/>
            <a:ext cx="43434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800" spc="-1" strike="noStrike">
                <a:latin typeface="Arial"/>
              </a:rPr>
              <a:t>Aeronautical Engineering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7" name=""/>
          <p:cNvSpPr txBox="1"/>
          <p:nvPr/>
        </p:nvSpPr>
        <p:spPr>
          <a:xfrm>
            <a:off x="914400" y="2286000"/>
            <a:ext cx="4343400" cy="327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Aerodynamics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Structures and Materials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Propulsion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Dynamics and Controls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5029200" y="3200400"/>
            <a:ext cx="34290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Keep the pointy end in front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Get the aircraft to where we want to </a:t>
            </a:r>
            <a:r>
              <a:rPr b="0" lang="en-US" sz="1800" spc="-1" strike="noStrike">
                <a:latin typeface="Arial"/>
              </a:rPr>
              <a:t>go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"/>
          <p:cNvSpPr txBox="1"/>
          <p:nvPr/>
        </p:nvSpPr>
        <p:spPr>
          <a:xfrm>
            <a:off x="685800" y="4372200"/>
            <a:ext cx="628092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 this class, we will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Develop a mathematical model of aircraft (A/C) behavior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Learn how to create an aircraft computer simulation model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Design control systems to effect desirable dynamics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1" name="TextBox 3"/>
          <p:cNvSpPr/>
          <p:nvPr/>
        </p:nvSpPr>
        <p:spPr>
          <a:xfrm>
            <a:off x="933120" y="1598760"/>
            <a:ext cx="5864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Newton’s Laws     (ASEN 2703)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TextBox 4"/>
          <p:cNvSpPr/>
          <p:nvPr/>
        </p:nvSpPr>
        <p:spPr>
          <a:xfrm>
            <a:off x="543960" y="2269080"/>
            <a:ext cx="62924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+ Aerodynamics       (ASEN 2702,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ASEN 3711)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3" name="TextBox 5"/>
          <p:cNvSpPr/>
          <p:nvPr/>
        </p:nvSpPr>
        <p:spPr>
          <a:xfrm>
            <a:off x="920520" y="3574800"/>
            <a:ext cx="5873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 (ASEN 3728)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Straight Connector 8"/>
          <p:cNvSpPr/>
          <p:nvPr/>
        </p:nvSpPr>
        <p:spPr>
          <a:xfrm>
            <a:off x="595800" y="3433320"/>
            <a:ext cx="61246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5" name="TextBox 15"/>
          <p:cNvSpPr/>
          <p:nvPr/>
        </p:nvSpPr>
        <p:spPr>
          <a:xfrm>
            <a:off x="6818400" y="1524960"/>
            <a:ext cx="21675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Inertial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6" name="TextBox 16"/>
          <p:cNvSpPr/>
          <p:nvPr/>
        </p:nvSpPr>
        <p:spPr>
          <a:xfrm>
            <a:off x="6857640" y="2458080"/>
            <a:ext cx="21625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Body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7" name="TextBox 17"/>
          <p:cNvSpPr/>
          <p:nvPr/>
        </p:nvSpPr>
        <p:spPr>
          <a:xfrm>
            <a:off x="893880" y="5223960"/>
            <a:ext cx="5617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Nonlinear Equations of Motion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8" name="Right Arrow 18"/>
          <p:cNvSpPr/>
          <p:nvPr/>
        </p:nvSpPr>
        <p:spPr>
          <a:xfrm rot="5400000">
            <a:off x="3705840" y="4543200"/>
            <a:ext cx="807120" cy="398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080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Course Hub: Canvas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457200" y="914400"/>
            <a:ext cx="8264880" cy="509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My Assumptions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2" name="Picture 3" descr=""/>
          <p:cNvPicPr/>
          <p:nvPr/>
        </p:nvPicPr>
        <p:blipFill>
          <a:blip r:embed="rId1"/>
          <a:stretch/>
        </p:blipFill>
        <p:spPr>
          <a:xfrm>
            <a:off x="5954400" y="3519360"/>
            <a:ext cx="2730600" cy="13644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43" name="Picture 4" descr=""/>
          <p:cNvPicPr/>
          <p:nvPr/>
        </p:nvPicPr>
        <p:blipFill>
          <a:blip r:embed="rId2"/>
          <a:stretch/>
        </p:blipFill>
        <p:spPr>
          <a:xfrm>
            <a:off x="5954400" y="1737720"/>
            <a:ext cx="2730600" cy="13644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44" name=""/>
          <p:cNvSpPr txBox="1"/>
          <p:nvPr/>
        </p:nvSpPr>
        <p:spPr>
          <a:xfrm>
            <a:off x="183600" y="1279440"/>
            <a:ext cx="5531400" cy="43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material is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challenging,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and can take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multiple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engagements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understand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fully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student who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comes to my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office or asks a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question wants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learn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It may take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multiple ways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of explaining a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concept before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student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must work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together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help you find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way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Taking notes in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class 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doing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homework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yourselves are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critical steps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 am trying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bring you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point of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understanding,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not just give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 the answer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will have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fun this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semester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85800" y="724320"/>
            <a:ext cx="7714800" cy="47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85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37080" y="4506480"/>
            <a:ext cx="9053280" cy="1894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a week I will feature course-related memes and videos from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Internet.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Students should email me links to memes and videos on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topics related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the course content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(not about the course itself).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8" name="Picture 2" descr="http://headblitz.com/wp-content/uploads/2012/03/tosh0.jpg"/>
          <p:cNvPicPr/>
          <p:nvPr/>
        </p:nvPicPr>
        <p:blipFill>
          <a:blip r:embed="rId1"/>
          <a:stretch/>
        </p:blipFill>
        <p:spPr>
          <a:xfrm>
            <a:off x="1717920" y="959040"/>
            <a:ext cx="5622120" cy="3309840"/>
          </a:xfrm>
          <a:prstGeom prst="rect">
            <a:avLst/>
          </a:prstGeom>
          <a:ln w="0">
            <a:solidFill>
              <a:srgbClr val="b3b3b3"/>
            </a:solidFill>
          </a:ln>
        </p:spPr>
      </p:pic>
      <p:sp>
        <p:nvSpPr>
          <p:cNvPr id="249" name="Rectangle 5"/>
          <p:cNvSpPr/>
          <p:nvPr/>
        </p:nvSpPr>
        <p:spPr>
          <a:xfrm>
            <a:off x="3053880" y="1974960"/>
            <a:ext cx="3239280" cy="806040"/>
          </a:xfrm>
          <a:prstGeom prst="rect">
            <a:avLst/>
          </a:prstGeom>
          <a:solidFill>
            <a:srgbClr val="0070c0"/>
          </a:solidFill>
          <a:ln w="12700">
            <a:solidFill>
              <a:srgbClr val="40404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Rectangle 3"/>
          <p:cNvSpPr/>
          <p:nvPr/>
        </p:nvSpPr>
        <p:spPr>
          <a:xfrm>
            <a:off x="3065040" y="1860840"/>
            <a:ext cx="32385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3728</a:t>
            </a:r>
            <a:r>
              <a:rPr b="1" lang="en-US" sz="6000" spc="-1" strike="noStrike">
                <a:solidFill>
                  <a:srgbClr val="ff0000"/>
                </a:solidFill>
                <a:latin typeface="Rockwell Extra Bold"/>
                <a:ea typeface="Arial"/>
              </a:rPr>
              <a:t>.</a:t>
            </a: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O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51" name="Picture 7" descr="Boulder FL master.eps"/>
          <p:cNvPicPr/>
          <p:nvPr/>
        </p:nvPicPr>
        <p:blipFill>
          <a:blip r:embed="rId2"/>
          <a:srcRect l="0" t="0" r="77874" b="0"/>
          <a:stretch/>
        </p:blipFill>
        <p:spPr>
          <a:xfrm rot="210000">
            <a:off x="2514240" y="2942280"/>
            <a:ext cx="240480" cy="21924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1301040" y="820440"/>
            <a:ext cx="6241320" cy="356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10" descr=""/>
          <p:cNvPicPr/>
          <p:nvPr/>
        </p:nvPicPr>
        <p:blipFill>
          <a:blip r:embed="rId1"/>
          <a:stretch/>
        </p:blipFill>
        <p:spPr>
          <a:xfrm>
            <a:off x="1010880" y="857160"/>
            <a:ext cx="6263280" cy="536076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8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5" name="Rectangle 1"/>
          <p:cNvSpPr/>
          <p:nvPr/>
        </p:nvSpPr>
        <p:spPr>
          <a:xfrm>
            <a:off x="4423320" y="1821240"/>
            <a:ext cx="2607480" cy="615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6" name="Content Placeholder 4" descr=""/>
          <p:cNvPicPr/>
          <p:nvPr/>
        </p:nvPicPr>
        <p:blipFill>
          <a:blip r:embed="rId2"/>
          <a:srcRect l="0" t="0" r="0" b="5897"/>
          <a:stretch/>
        </p:blipFill>
        <p:spPr>
          <a:xfrm>
            <a:off x="5070600" y="857160"/>
            <a:ext cx="2081880" cy="2375640"/>
          </a:xfrm>
          <a:prstGeom prst="rect">
            <a:avLst/>
          </a:prstGeom>
          <a:ln w="9525">
            <a:noFill/>
          </a:ln>
        </p:spPr>
      </p:pic>
      <p:pic>
        <p:nvPicPr>
          <p:cNvPr id="257" name="Picture 2" descr=""/>
          <p:cNvPicPr/>
          <p:nvPr/>
        </p:nvPicPr>
        <p:blipFill>
          <a:blip r:embed="rId3"/>
          <a:stretch/>
        </p:blipFill>
        <p:spPr>
          <a:xfrm>
            <a:off x="4213800" y="3481200"/>
            <a:ext cx="4726440" cy="255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43031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2025-01-14T12:28:04Z</dcterms:modified>
  <cp:revision>323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